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3" name="Shape 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046558" x="685800"/>
            <a:ext cy="1102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buClr>
                <a:srgbClr val="FFA711"/>
              </a:buClr>
              <a:buSzPct val="100000"/>
              <a:defRPr b="1" sz="4800">
                <a:solidFill>
                  <a:srgbClr val="FFA711"/>
                </a:solidFill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182817" x="685800"/>
            <a:ext cy="838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200"/>
            </a:lvl2pPr>
            <a:lvl3pPr>
              <a:spcBef>
                <a:spcPts val="0"/>
              </a:spcBef>
              <a:buSzPct val="100000"/>
              <a:buNone/>
              <a:defRPr sz="3200"/>
            </a:lvl3pPr>
            <a:lvl4pPr>
              <a:spcBef>
                <a:spcPts val="0"/>
              </a:spcBef>
              <a:buSzPct val="100000"/>
              <a:buNone/>
              <a:defRPr sz="3200"/>
            </a:lvl4pPr>
            <a:lvl5pPr>
              <a:spcBef>
                <a:spcPts val="0"/>
              </a:spcBef>
              <a:buSzPct val="100000"/>
              <a:buNone/>
              <a:defRPr sz="3200"/>
            </a:lvl5pPr>
            <a:lvl6pPr>
              <a:spcBef>
                <a:spcPts val="0"/>
              </a:spcBef>
              <a:buSzPct val="100000"/>
              <a:buNone/>
              <a:defRPr sz="3200"/>
            </a:lvl6pPr>
            <a:lvl7pPr>
              <a:spcBef>
                <a:spcPts val="0"/>
              </a:spcBef>
              <a:buSzPct val="100000"/>
              <a:buNone/>
              <a:defRPr sz="3200"/>
            </a:lvl7pPr>
            <a:lvl8pPr>
              <a:spcBef>
                <a:spcPts val="0"/>
              </a:spcBef>
              <a:buSzPct val="100000"/>
              <a:buNone/>
              <a:defRPr sz="3200"/>
            </a:lvl8pPr>
            <a:lvl9pPr>
              <a:spcBef>
                <a:spcPts val="0"/>
              </a:spcBef>
              <a:buSzPct val="100000"/>
              <a:buNone/>
              <a:defRPr sz="3200"/>
            </a:lvl9pPr>
          </a:lstStyle>
          <a:p/>
        </p:txBody>
      </p:sp>
      <p:grpSp>
        <p:nvGrpSpPr>
          <p:cNvPr id="11" name="Shape 11"/>
          <p:cNvGrpSpPr/>
          <p:nvPr/>
        </p:nvGrpSpPr>
        <p:grpSpPr>
          <a:xfrm>
            <a:off y="3461599" x="0"/>
            <a:ext cy="1647971" cx="9144000"/>
            <a:chOff y="3690482" x="0"/>
            <a:chExt cy="850171" cx="9144000"/>
          </a:xfrm>
        </p:grpSpPr>
        <p:sp>
          <p:nvSpPr>
            <p:cNvPr id="12" name="Shape 12"/>
            <p:cNvSpPr/>
            <p:nvPr/>
          </p:nvSpPr>
          <p:spPr>
            <a:xfrm>
              <a:off y="4419321" x="0"/>
              <a:ext cy="72000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y="3956051" x="0"/>
              <a:ext cy="182400" cx="9144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y="4186767" x="0"/>
              <a:ext cy="133799" cx="9144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y="4320625" x="0"/>
              <a:ext cy="720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y="4478853" x="0"/>
              <a:ext cy="618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FFA71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23" name="Shape 23"/>
          <p:cNvGrpSpPr/>
          <p:nvPr/>
        </p:nvGrpSpPr>
        <p:grpSpPr>
          <a:xfrm>
            <a:off y="4559110" x="0"/>
            <a:ext cy="584536" cx="9144000"/>
            <a:chOff y="3690482" x="0"/>
            <a:chExt cy="301556" cx="9144000"/>
          </a:xfrm>
        </p:grpSpPr>
        <p:sp>
          <p:nvSpPr>
            <p:cNvPr id="24" name="Shape 24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1200150" x="457200"/>
            <a:ext cy="3266999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2" type="body"/>
          </p:nvPr>
        </p:nvSpPr>
        <p:spPr>
          <a:xfrm>
            <a:off y="1200150" x="4648200"/>
            <a:ext cy="3266999" cx="40385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grpSp>
        <p:nvGrpSpPr>
          <p:cNvPr id="31" name="Shape 31"/>
          <p:cNvGrpSpPr/>
          <p:nvPr/>
        </p:nvGrpSpPr>
        <p:grpSpPr>
          <a:xfrm>
            <a:off y="4559110" x="0"/>
            <a:ext cy="584536" cx="9144000"/>
            <a:chOff y="3690482" x="0"/>
            <a:chExt cy="301556" cx="9144000"/>
          </a:xfrm>
        </p:grpSpPr>
        <p:sp>
          <p:nvSpPr>
            <p:cNvPr id="32" name="Shape 32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grpSp>
        <p:nvGrpSpPr>
          <p:cNvPr id="37" name="Shape 37"/>
          <p:cNvGrpSpPr/>
          <p:nvPr/>
        </p:nvGrpSpPr>
        <p:grpSpPr>
          <a:xfrm>
            <a:off y="4559110" x="0"/>
            <a:ext cy="584536" cx="9144000"/>
            <a:chOff y="3690482" x="0"/>
            <a:chExt cy="301556" cx="9144000"/>
          </a:xfrm>
        </p:grpSpPr>
        <p:sp>
          <p:nvSpPr>
            <p:cNvPr id="38" name="Shape 38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y="4025503" x="1792288"/>
            <a:ext cy="471899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rgbClr val="FFA711"/>
              </a:buClr>
              <a:buSzPct val="100000"/>
              <a:buNone/>
              <a:defRPr sz="1400">
                <a:solidFill>
                  <a:srgbClr val="FFA711"/>
                </a:solidFill>
              </a:defRPr>
            </a:lvl1pPr>
          </a:lstStyle>
          <a:p/>
        </p:txBody>
      </p:sp>
      <p:grpSp>
        <p:nvGrpSpPr>
          <p:cNvPr id="43" name="Shape 43"/>
          <p:cNvGrpSpPr/>
          <p:nvPr/>
        </p:nvGrpSpPr>
        <p:grpSpPr>
          <a:xfrm>
            <a:off y="4559110" x="0"/>
            <a:ext cy="584536" cx="9144000"/>
            <a:chOff y="3690482" x="0"/>
            <a:chExt cy="301556" cx="9144000"/>
          </a:xfrm>
        </p:grpSpPr>
        <p:sp>
          <p:nvSpPr>
            <p:cNvPr id="44" name="Shape 44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48" name="Shape 48"/>
          <p:cNvGrpSpPr/>
          <p:nvPr/>
        </p:nvGrpSpPr>
        <p:grpSpPr>
          <a:xfrm>
            <a:off y="3461599" x="0"/>
            <a:ext cy="1647971" cx="9144000"/>
            <a:chOff y="3690482" x="0"/>
            <a:chExt cy="850171" cx="9144000"/>
          </a:xfrm>
        </p:grpSpPr>
        <p:sp>
          <p:nvSpPr>
            <p:cNvPr id="49" name="Shape 49"/>
            <p:cNvSpPr/>
            <p:nvPr/>
          </p:nvSpPr>
          <p:spPr>
            <a:xfrm>
              <a:off y="4419321" x="0"/>
              <a:ext cy="72000" cx="9144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y="3774403" x="0"/>
              <a:ext cy="1185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y="3875339" x="0"/>
              <a:ext cy="116699" cx="91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y="3956051" x="0"/>
              <a:ext cy="182400" cx="9144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y="4186767" x="0"/>
              <a:ext cy="133799" cx="9144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y="4320625" x="0"/>
              <a:ext cy="72000" cx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y="4478853" x="0"/>
              <a:ext cy="61800" cx="91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y="3690482" x="0"/>
              <a:ext cy="45600" cx="91440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7E0F23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3945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560"/>
              </a:spcBef>
              <a:buClr>
                <a:schemeClr val="lt2"/>
              </a:buClr>
              <a:buSzPct val="100000"/>
              <a:buFont typeface="Georgia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buFont typeface="Georgia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y="990" x="0"/>
            <a:ext cy="88500" cx="914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4.jpg" Type="http://schemas.openxmlformats.org/officeDocument/2006/relationships/image" Id="rId4"/><Relationship Target="../media/image06.jpg" Type="http://schemas.openxmlformats.org/officeDocument/2006/relationships/image" Id="rId3"/><Relationship Target="../media/image03.jpg" Type="http://schemas.openxmlformats.org/officeDocument/2006/relationships/image" Id="rId6"/><Relationship Target="../media/image07.jpg" Type="http://schemas.openxmlformats.org/officeDocument/2006/relationships/image" Id="rId5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4"/><Relationship Target="../media/image05.jpg" Type="http://schemas.openxmlformats.org/officeDocument/2006/relationships/image" Id="rId3"/><Relationship Target="../media/image00.jpg" Type="http://schemas.openxmlformats.org/officeDocument/2006/relationships/image" Id="rId5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y="184501" x="782450"/>
            <a:ext cy="16019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/>
              <a:t>PROYECTO TECNOLÓGICO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y="1786492" x="881150"/>
            <a:ext cy="838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s"/>
              <a:t>ETAPAS</a:t>
            </a:r>
          </a:p>
          <a:p>
            <a:pPr algn="ctr">
              <a:spcBef>
                <a:spcPts val="0"/>
              </a:spcBef>
              <a:buNone/>
            </a:pPr>
            <a:r>
              <a:rPr lang="es"/>
              <a:t>SARAY MANUELA GRAJALES MORALES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/>
              <a:t>costos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0555"/>
              <a:buFont typeface="Arial"/>
              <a:buNone/>
            </a:pPr>
            <a:r>
              <a:rPr sz="3600" lang="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Cartón paja                        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0555"/>
              <a:buFont typeface="Arial"/>
              <a:buNone/>
            </a:pPr>
            <a:r>
              <a:rPr sz="3600" lang="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vinilos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0555"/>
              <a:buFont typeface="Arial"/>
              <a:buNone/>
            </a:pPr>
            <a:r>
              <a:rPr sz="3600" lang="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colbón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30555"/>
              <a:buFont typeface="Arial"/>
              <a:buNone/>
            </a:pPr>
            <a:r>
              <a:rPr sz="3600" lang="e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tinta mojada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/>
              <a:t>divulgación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se lanzará el producto a un precio accesible para las personas con esta discapacidad que sean de bajos recursos, se divulgará a través de las redes sociales.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1398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/>
              <a:t>problema o necesidad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9382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 rtl="0" lvl="0">
              <a:spcBef>
                <a:spcPts val="0"/>
              </a:spcBef>
              <a:buNone/>
            </a:pPr>
            <a:r>
              <a:rPr lang="es"/>
              <a:t>En nuestro entorno  las personas con discapacidad visual no tienen la oportunidad de tener una movilidad fácil ni segura.</a:t>
            </a:r>
          </a:p>
          <a:p>
            <a:pPr algn="just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630550" x="4905550"/>
            <a:ext cy="1847850" cx="2916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/>
              <a:t>SOLUCIONES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400" lang="es"/>
              <a:t>Construir un dispositivo móvil.</a:t>
            </a:r>
          </a:p>
          <a:p>
            <a:pPr rtl="0" lvl="0" indent="-3810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400" lang="es"/>
              <a:t>Entrenar  perros para que mejore la movilidad de estas personas</a:t>
            </a:r>
          </a:p>
          <a:p>
            <a:pPr rtl="0" lvl="0" indent="-3810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400" lang="es"/>
              <a:t>concientizar a las personas</a:t>
            </a:r>
          </a:p>
          <a:p>
            <a:pPr rtl="0" lvl="0" indent="-381000" marL="457200">
              <a:spcBef>
                <a:spcPts val="0"/>
              </a:spcBef>
              <a:buClr>
                <a:schemeClr val="lt2"/>
              </a:buClr>
              <a:buSzPct val="100000"/>
              <a:buFont typeface="Arial"/>
              <a:buChar char="●"/>
            </a:pPr>
            <a:r>
              <a:rPr sz="2400" lang="es"/>
              <a:t>crear un dispositivo móvil con alfabeto braile con identificador de voz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/>
              <a:t>Solución final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387750" x="299625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es"/>
              <a:t>crear un dispositivo móvil que le ayude a las personas a movilizarse en la ciudad de una forma segura y fácil, sin riesgos de tener un accidente.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23645" x="301726"/>
            <a:ext cy="1907076" cx="27427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409975" x="3693650"/>
            <a:ext cy="2381674" cx="2381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584175" x="427225"/>
            <a:ext cy="1962977" cx="2617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337009" x="6244675"/>
            <a:ext cy="4367516" cx="274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y="7262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/>
              <a:t>DISEÑO</a:t>
            </a:r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 t="0" b="0" r="-1677" l="0"/>
          <a:stretch/>
        </p:blipFill>
        <p:spPr>
          <a:xfrm>
            <a:off y="930025" x="2047875"/>
            <a:ext cy="3524250" cx="5133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/>
              <a:t>EXPLORAR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just" rtl="0" lv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sz="2400" lang="es">
                <a:solidFill>
                  <a:srgbClr val="EFEFEF"/>
                </a:solidFill>
                <a:latin typeface="Arial"/>
                <a:ea typeface="Arial"/>
                <a:cs typeface="Arial"/>
                <a:sym typeface="Arial"/>
              </a:rPr>
              <a:t>Este proyecto también fue creado en México por el investigador hindú Summit Dagar y por la gran empresa multinacional de comunicaciones y tecnologías NOKIA aunque jamás llevado a cabo en Colombia y pretendemos sacarlo adelante ayudando a personas con pocas capacidades visuales en nuestro país, así disminuir el riesgo de accidentes y muertes de estas personas. </a:t>
            </a:r>
          </a:p>
          <a:p>
            <a:pPr algn="just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10574" x="331300"/>
            <a:ext cy="2825775" cx="3211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143000" x="3848100"/>
            <a:ext cy="2190750" cx="208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1201412" x="6235025"/>
            <a:ext cy="2943225" cx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s"/>
              <a:t>Planificación 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200150" x="457200"/>
            <a:ext cy="32669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just" rtl="0" lvl="0">
              <a:spcBef>
                <a:spcPts val="0"/>
              </a:spcBef>
              <a:buNone/>
            </a:pPr>
            <a:r>
              <a:rPr lang="es"/>
              <a:t>El tiempo que se le empleará al proyecto será todo el que este necesite para al final sacar un producto que sirva y ayude a las personas con discapacidades visuales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olor-strip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